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84" autoAdjust="0"/>
    <p:restoredTop sz="94660"/>
  </p:normalViewPr>
  <p:slideViewPr>
    <p:cSldViewPr snapToGrid="0">
      <p:cViewPr varScale="1">
        <p:scale>
          <a:sx n="204" d="100"/>
          <a:sy n="204" d="100"/>
        </p:scale>
        <p:origin x="208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069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917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814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106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166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9450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431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86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618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822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609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FB1F9-BE4B-4484-98B1-15A655BEE2B4}" type="datetimeFigureOut">
              <a:rPr lang="de-DE" smtClean="0"/>
              <a:t>28.01.22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577ED-5C5B-4996-9F42-0CDCE20F2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181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1CE3C874-38D8-4C1A-8251-C6B6D70776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9" y="3036482"/>
            <a:ext cx="4410972" cy="33140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B85E040-92FB-4089-86A6-06F7186E7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044"/>
            <a:ext cx="10515600" cy="1325563"/>
          </a:xfrm>
        </p:spPr>
        <p:txBody>
          <a:bodyPr/>
          <a:lstStyle/>
          <a:p>
            <a:pPr algn="ctr"/>
            <a:r>
              <a:rPr lang="de-DE" b="1" u="sng" dirty="0"/>
              <a:t>Größenumrechnung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70A8595-F116-401C-BF17-2AABE1D46168}"/>
              </a:ext>
            </a:extLst>
          </p:cNvPr>
          <p:cNvSpPr txBox="1"/>
          <p:nvPr/>
        </p:nvSpPr>
        <p:spPr>
          <a:xfrm rot="20492996">
            <a:off x="581140" y="1058464"/>
            <a:ext cx="16930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Länge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0A26736-AC79-4774-A3FC-10038B6A0C6A}"/>
              </a:ext>
            </a:extLst>
          </p:cNvPr>
          <p:cNvSpPr txBox="1"/>
          <p:nvPr/>
        </p:nvSpPr>
        <p:spPr>
          <a:xfrm rot="1490874">
            <a:off x="5191745" y="1662126"/>
            <a:ext cx="1808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Fläche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EB6BFB8-879F-4748-9D80-A58E6AC2AE05}"/>
              </a:ext>
            </a:extLst>
          </p:cNvPr>
          <p:cNvSpPr txBox="1"/>
          <p:nvPr/>
        </p:nvSpPr>
        <p:spPr>
          <a:xfrm rot="20506578">
            <a:off x="6336770" y="3961586"/>
            <a:ext cx="2310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Volumen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7F83573-85B7-406C-9759-63D3FC5FA7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3182">
            <a:off x="8944453" y="1240348"/>
            <a:ext cx="2726700" cy="2245143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83F1786F-F4EC-4118-A22B-BCEB4D9C19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288" b="95098" l="3299" r="95313">
                        <a14:foregroundMark x1="3299" y1="47712" x2="3299" y2="47712"/>
                        <a14:foregroundMark x1="3299" y1="47712" x2="3819" y2="45425"/>
                        <a14:foregroundMark x1="48958" y1="2941" x2="50868" y2="4248"/>
                        <a14:foregroundMark x1="50000" y1="87908" x2="52431" y2="91503"/>
                        <a14:foregroundMark x1="94271" y1="46078" x2="95486" y2="50327"/>
                        <a14:foregroundMark x1="92188" y1="44444" x2="92188" y2="44444"/>
                        <a14:foregroundMark x1="48958" y1="91830" x2="48785" y2="90523"/>
                        <a14:foregroundMark x1="50347" y1="95098" x2="49653" y2="921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16297">
            <a:off x="6979928" y="5242678"/>
            <a:ext cx="2438400" cy="1295400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B7E293CF-A37A-4416-B14E-45D2C98B398E}"/>
              </a:ext>
            </a:extLst>
          </p:cNvPr>
          <p:cNvSpPr txBox="1"/>
          <p:nvPr/>
        </p:nvSpPr>
        <p:spPr>
          <a:xfrm rot="1715855">
            <a:off x="9484738" y="4790438"/>
            <a:ext cx="9268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D85DC0D-5625-41D2-BCCF-EA475E0D917F}"/>
              </a:ext>
            </a:extLst>
          </p:cNvPr>
          <p:cNvSpPr txBox="1"/>
          <p:nvPr/>
        </p:nvSpPr>
        <p:spPr>
          <a:xfrm rot="20247007">
            <a:off x="2205915" y="1852226"/>
            <a:ext cx="8322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de-DE" sz="4000" b="1" baseline="30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1D7A985-EEB7-488C-A489-2A19932BF723}"/>
              </a:ext>
            </a:extLst>
          </p:cNvPr>
          <p:cNvSpPr txBox="1"/>
          <p:nvPr/>
        </p:nvSpPr>
        <p:spPr>
          <a:xfrm>
            <a:off x="5475695" y="3075057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r>
              <a:rPr lang="de-DE" sz="4000" b="1" baseline="30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3205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F5959-E32B-4977-BD3E-A367AC740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9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de-DE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Längen</a:t>
            </a:r>
            <a:br>
              <a:rPr lang="de-DE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3100" b="1" dirty="0"/>
              <a:t>eindimensionale Darstellung</a:t>
            </a:r>
            <a:endParaRPr lang="de-DE" sz="31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181D2C3-12DA-47C5-9822-5CBB4D0D61C6}"/>
              </a:ext>
            </a:extLst>
          </p:cNvPr>
          <p:cNvSpPr txBox="1"/>
          <p:nvPr/>
        </p:nvSpPr>
        <p:spPr>
          <a:xfrm>
            <a:off x="3171633" y="1746346"/>
            <a:ext cx="10486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 m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1C14049-1FB6-4A35-ADB5-24F479AEF7D7}"/>
              </a:ext>
            </a:extLst>
          </p:cNvPr>
          <p:cNvSpPr txBox="1"/>
          <p:nvPr/>
        </p:nvSpPr>
        <p:spPr>
          <a:xfrm>
            <a:off x="2880689" y="2622802"/>
            <a:ext cx="16305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10 </a:t>
            </a:r>
            <a:r>
              <a:rPr lang="de-DE" sz="4400" dirty="0" err="1"/>
              <a:t>dm</a:t>
            </a:r>
            <a:endParaRPr lang="de-DE" sz="44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68F21EA-3005-4419-8936-EB9A8D6214A2}"/>
              </a:ext>
            </a:extLst>
          </p:cNvPr>
          <p:cNvSpPr txBox="1"/>
          <p:nvPr/>
        </p:nvSpPr>
        <p:spPr>
          <a:xfrm>
            <a:off x="2605963" y="3429000"/>
            <a:ext cx="18582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100 cm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830DA9B-00D9-42D6-A8A9-8DB35F0946A9}"/>
              </a:ext>
            </a:extLst>
          </p:cNvPr>
          <p:cNvSpPr txBox="1"/>
          <p:nvPr/>
        </p:nvSpPr>
        <p:spPr>
          <a:xfrm>
            <a:off x="2362412" y="4293865"/>
            <a:ext cx="23551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1000 mm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7B16622-A0ED-4180-BE26-FD4886CB09C5}"/>
              </a:ext>
            </a:extLst>
          </p:cNvPr>
          <p:cNvSpPr txBox="1"/>
          <p:nvPr/>
        </p:nvSpPr>
        <p:spPr>
          <a:xfrm>
            <a:off x="3218084" y="5555041"/>
            <a:ext cx="5417201" cy="101566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200" u="sng" dirty="0"/>
              <a:t>Umrechnungszahl:</a:t>
            </a:r>
            <a:r>
              <a:rPr lang="de-DE" sz="3200" dirty="0"/>
              <a:t> </a:t>
            </a:r>
            <a:r>
              <a:rPr lang="de-DE" sz="6000" dirty="0"/>
              <a:t>10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B5C7D4E-AC77-4A33-BDF0-F368F04FB8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3182">
            <a:off x="7792024" y="2071370"/>
            <a:ext cx="3735919" cy="3076126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A34B4851-3709-4E26-912C-C5BE7B8AF9F3}"/>
              </a:ext>
            </a:extLst>
          </p:cNvPr>
          <p:cNvSpPr txBox="1"/>
          <p:nvPr/>
        </p:nvSpPr>
        <p:spPr>
          <a:xfrm>
            <a:off x="4794201" y="1813185"/>
            <a:ext cx="1701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10 </a:t>
            </a:r>
            <a:r>
              <a:rPr lang="de-DE" sz="3600" dirty="0" err="1"/>
              <a:t>dm</a:t>
            </a:r>
            <a:endParaRPr lang="de-DE" sz="36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7F2D598-317B-47F3-9FAB-1EC4E65ECD5D}"/>
              </a:ext>
            </a:extLst>
          </p:cNvPr>
          <p:cNvSpPr txBox="1"/>
          <p:nvPr/>
        </p:nvSpPr>
        <p:spPr>
          <a:xfrm>
            <a:off x="4794201" y="2630607"/>
            <a:ext cx="18886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100 cm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6312DD4-6653-454B-8EB7-3690E1344E3F}"/>
              </a:ext>
            </a:extLst>
          </p:cNvPr>
          <p:cNvSpPr txBox="1"/>
          <p:nvPr/>
        </p:nvSpPr>
        <p:spPr>
          <a:xfrm>
            <a:off x="4798803" y="3514709"/>
            <a:ext cx="2295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1000 mm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18285F0-DD2B-48A4-A48C-4CB96B183882}"/>
              </a:ext>
            </a:extLst>
          </p:cNvPr>
          <p:cNvSpPr txBox="1"/>
          <p:nvPr/>
        </p:nvSpPr>
        <p:spPr>
          <a:xfrm>
            <a:off x="4766951" y="4404712"/>
            <a:ext cx="1225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 m</a:t>
            </a:r>
          </a:p>
        </p:txBody>
      </p:sp>
    </p:spTree>
    <p:extLst>
      <p:ext uri="{BB962C8B-B14F-4D97-AF65-F5344CB8AC3E}">
        <p14:creationId xmlns:p14="http://schemas.microsoft.com/office/powerpoint/2010/main" val="327226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F5959-E32B-4977-BD3E-A367AC740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519" y="9881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de-DE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Flächen</a:t>
            </a:r>
            <a:br>
              <a:rPr lang="de-DE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3100" b="1" dirty="0"/>
              <a:t>zweidimensionale Darstellung</a:t>
            </a:r>
            <a:endParaRPr lang="de-DE" sz="31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7B16622-A0ED-4180-BE26-FD4886CB09C5}"/>
              </a:ext>
            </a:extLst>
          </p:cNvPr>
          <p:cNvSpPr txBox="1"/>
          <p:nvPr/>
        </p:nvSpPr>
        <p:spPr>
          <a:xfrm>
            <a:off x="3218084" y="5555041"/>
            <a:ext cx="5417201" cy="101566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200" u="sng" dirty="0"/>
              <a:t>Umrechnungszahl:</a:t>
            </a:r>
            <a:r>
              <a:rPr lang="de-DE" sz="3200" dirty="0"/>
              <a:t> </a:t>
            </a:r>
            <a:r>
              <a:rPr lang="de-DE" sz="6000" dirty="0"/>
              <a:t>100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34B4851-3709-4E26-912C-C5BE7B8AF9F3}"/>
              </a:ext>
            </a:extLst>
          </p:cNvPr>
          <p:cNvSpPr txBox="1"/>
          <p:nvPr/>
        </p:nvSpPr>
        <p:spPr>
          <a:xfrm>
            <a:off x="4794201" y="1813185"/>
            <a:ext cx="21691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100 dm</a:t>
            </a:r>
            <a:r>
              <a:rPr lang="de-DE" sz="3600" baseline="30000" dirty="0"/>
              <a:t>2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7F2D598-317B-47F3-9FAB-1EC4E65ECD5D}"/>
              </a:ext>
            </a:extLst>
          </p:cNvPr>
          <p:cNvSpPr txBox="1"/>
          <p:nvPr/>
        </p:nvSpPr>
        <p:spPr>
          <a:xfrm>
            <a:off x="4794201" y="2630607"/>
            <a:ext cx="26292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10.000 cm</a:t>
            </a:r>
            <a:r>
              <a:rPr lang="de-DE" sz="3600" baseline="30000" dirty="0"/>
              <a:t>2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6312DD4-6653-454B-8EB7-3690E1344E3F}"/>
              </a:ext>
            </a:extLst>
          </p:cNvPr>
          <p:cNvSpPr txBox="1"/>
          <p:nvPr/>
        </p:nvSpPr>
        <p:spPr>
          <a:xfrm>
            <a:off x="4798803" y="3514709"/>
            <a:ext cx="33874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1.000.000 mm</a:t>
            </a:r>
            <a:r>
              <a:rPr lang="de-DE" sz="3600" baseline="30000" dirty="0"/>
              <a:t>2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18285F0-DD2B-48A4-A48C-4CB96B183882}"/>
              </a:ext>
            </a:extLst>
          </p:cNvPr>
          <p:cNvSpPr txBox="1"/>
          <p:nvPr/>
        </p:nvSpPr>
        <p:spPr>
          <a:xfrm>
            <a:off x="4766951" y="4404712"/>
            <a:ext cx="1380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 m</a:t>
            </a:r>
            <a:r>
              <a:rPr lang="de-DE" sz="3600" baseline="30000" dirty="0"/>
              <a:t>2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1C90CB4-F356-4697-9F9E-3FE1AC58E0EB}"/>
              </a:ext>
            </a:extLst>
          </p:cNvPr>
          <p:cNvSpPr txBox="1"/>
          <p:nvPr/>
        </p:nvSpPr>
        <p:spPr>
          <a:xfrm>
            <a:off x="2952310" y="1690688"/>
            <a:ext cx="12394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 m</a:t>
            </a:r>
            <a:r>
              <a:rPr lang="de-DE" sz="4400" baseline="30000" dirty="0"/>
              <a:t>2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AB4970F3-847B-427E-90C1-07F7D5329305}"/>
              </a:ext>
            </a:extLst>
          </p:cNvPr>
          <p:cNvSpPr txBox="1"/>
          <p:nvPr/>
        </p:nvSpPr>
        <p:spPr>
          <a:xfrm>
            <a:off x="2360089" y="2507497"/>
            <a:ext cx="21066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100 dm</a:t>
            </a:r>
            <a:r>
              <a:rPr lang="de-DE" sz="4400" baseline="30000" dirty="0"/>
              <a:t>2</a:t>
            </a:r>
            <a:endParaRPr lang="de-DE" sz="44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468AA5C-C419-48C0-BDCE-BDCA3E9BD222}"/>
              </a:ext>
            </a:extLst>
          </p:cNvPr>
          <p:cNvSpPr txBox="1"/>
          <p:nvPr/>
        </p:nvSpPr>
        <p:spPr>
          <a:xfrm>
            <a:off x="1658720" y="3391599"/>
            <a:ext cx="27622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10.000 cm</a:t>
            </a:r>
            <a:r>
              <a:rPr lang="de-DE" sz="4400" baseline="30000" dirty="0"/>
              <a:t>2</a:t>
            </a:r>
            <a:endParaRPr lang="de-DE" sz="44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564FD15F-C9F3-45F2-802F-0503DF59EE58}"/>
              </a:ext>
            </a:extLst>
          </p:cNvPr>
          <p:cNvSpPr txBox="1"/>
          <p:nvPr/>
        </p:nvSpPr>
        <p:spPr>
          <a:xfrm>
            <a:off x="936635" y="4306782"/>
            <a:ext cx="36872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1.000.000 mm</a:t>
            </a:r>
            <a:r>
              <a:rPr lang="de-DE" sz="4400" baseline="30000" dirty="0"/>
              <a:t>2</a:t>
            </a:r>
            <a:endParaRPr lang="de-DE" sz="4400" dirty="0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14E756BE-F212-40FF-8923-FC3F45DE7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288" b="95098" l="3299" r="95313">
                        <a14:foregroundMark x1="3299" y1="47712" x2="3299" y2="47712"/>
                        <a14:foregroundMark x1="3299" y1="47712" x2="3819" y2="45425"/>
                        <a14:foregroundMark x1="48958" y1="2941" x2="50868" y2="4248"/>
                        <a14:foregroundMark x1="50000" y1="87908" x2="52431" y2="91503"/>
                        <a14:foregroundMark x1="94271" y1="46078" x2="95486" y2="50327"/>
                        <a14:foregroundMark x1="92188" y1="44444" x2="92188" y2="44444"/>
                        <a14:foregroundMark x1="48958" y1="91830" x2="48785" y2="90523"/>
                        <a14:foregroundMark x1="50347" y1="95098" x2="49653" y2="921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9804">
            <a:off x="7936385" y="1973794"/>
            <a:ext cx="3880201" cy="206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623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F5959-E32B-4977-BD3E-A367AC740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7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de-DE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Volumen</a:t>
            </a:r>
            <a:br>
              <a:rPr lang="de-DE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3100" b="1" dirty="0"/>
              <a:t>dreidimensionale Darstellung</a:t>
            </a:r>
            <a:endParaRPr lang="de-DE" sz="31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7B16622-A0ED-4180-BE26-FD4886CB09C5}"/>
              </a:ext>
            </a:extLst>
          </p:cNvPr>
          <p:cNvSpPr txBox="1"/>
          <p:nvPr/>
        </p:nvSpPr>
        <p:spPr>
          <a:xfrm>
            <a:off x="3218084" y="5555041"/>
            <a:ext cx="5417201" cy="101566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200" u="sng" dirty="0"/>
              <a:t>Umrechnungszahl:</a:t>
            </a:r>
            <a:r>
              <a:rPr lang="de-DE" sz="3200" dirty="0"/>
              <a:t> </a:t>
            </a:r>
            <a:r>
              <a:rPr lang="de-DE" sz="6000" dirty="0"/>
              <a:t>1000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34B4851-3709-4E26-912C-C5BE7B8AF9F3}"/>
              </a:ext>
            </a:extLst>
          </p:cNvPr>
          <p:cNvSpPr txBox="1"/>
          <p:nvPr/>
        </p:nvSpPr>
        <p:spPr>
          <a:xfrm>
            <a:off x="4993536" y="1686409"/>
            <a:ext cx="2324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1000 dm</a:t>
            </a:r>
            <a:r>
              <a:rPr lang="de-DE" sz="3600" baseline="30000" dirty="0"/>
              <a:t>3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7F2D598-317B-47F3-9FAB-1EC4E65ECD5D}"/>
              </a:ext>
            </a:extLst>
          </p:cNvPr>
          <p:cNvSpPr txBox="1"/>
          <p:nvPr/>
        </p:nvSpPr>
        <p:spPr>
          <a:xfrm>
            <a:off x="4993536" y="2978471"/>
            <a:ext cx="3214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1.000.000 cm</a:t>
            </a:r>
            <a:r>
              <a:rPr lang="de-DE" sz="3600" baseline="30000" dirty="0"/>
              <a:t>3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6312DD4-6653-454B-8EB7-3690E1344E3F}"/>
              </a:ext>
            </a:extLst>
          </p:cNvPr>
          <p:cNvSpPr txBox="1"/>
          <p:nvPr/>
        </p:nvSpPr>
        <p:spPr>
          <a:xfrm>
            <a:off x="4993536" y="3836065"/>
            <a:ext cx="4206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1.000.000.000 mm</a:t>
            </a:r>
            <a:r>
              <a:rPr lang="de-DE" sz="3600" baseline="30000" dirty="0"/>
              <a:t>3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18285F0-DD2B-48A4-A48C-4CB96B183882}"/>
              </a:ext>
            </a:extLst>
          </p:cNvPr>
          <p:cNvSpPr txBox="1"/>
          <p:nvPr/>
        </p:nvSpPr>
        <p:spPr>
          <a:xfrm>
            <a:off x="4993536" y="4693659"/>
            <a:ext cx="1380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= 1 m</a:t>
            </a:r>
            <a:r>
              <a:rPr lang="de-DE" sz="3600" baseline="30000" dirty="0"/>
              <a:t>3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1C90CB4-F356-4697-9F9E-3FE1AC58E0EB}"/>
              </a:ext>
            </a:extLst>
          </p:cNvPr>
          <p:cNvSpPr txBox="1"/>
          <p:nvPr/>
        </p:nvSpPr>
        <p:spPr>
          <a:xfrm>
            <a:off x="3320254" y="1628851"/>
            <a:ext cx="12394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 m</a:t>
            </a:r>
            <a:r>
              <a:rPr lang="de-DE" sz="4400" baseline="30000" dirty="0"/>
              <a:t>3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AB4970F3-847B-427E-90C1-07F7D5329305}"/>
              </a:ext>
            </a:extLst>
          </p:cNvPr>
          <p:cNvSpPr txBox="1"/>
          <p:nvPr/>
        </p:nvSpPr>
        <p:spPr>
          <a:xfrm>
            <a:off x="2259533" y="2978471"/>
            <a:ext cx="25346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1.000 dm</a:t>
            </a:r>
            <a:r>
              <a:rPr lang="de-DE" sz="4400" baseline="30000" dirty="0"/>
              <a:t>3</a:t>
            </a:r>
            <a:endParaRPr lang="de-DE" sz="44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468AA5C-C419-48C0-BDCE-BDCA3E9BD222}"/>
              </a:ext>
            </a:extLst>
          </p:cNvPr>
          <p:cNvSpPr txBox="1"/>
          <p:nvPr/>
        </p:nvSpPr>
        <p:spPr>
          <a:xfrm>
            <a:off x="1318570" y="3789289"/>
            <a:ext cx="34756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1.000.000 cm</a:t>
            </a:r>
            <a:r>
              <a:rPr lang="de-DE" sz="4400" baseline="30000" dirty="0"/>
              <a:t>3</a:t>
            </a:r>
            <a:endParaRPr lang="de-DE" sz="44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564FD15F-C9F3-45F2-802F-0503DF59EE58}"/>
              </a:ext>
            </a:extLst>
          </p:cNvPr>
          <p:cNvSpPr txBox="1"/>
          <p:nvPr/>
        </p:nvSpPr>
        <p:spPr>
          <a:xfrm>
            <a:off x="307638" y="4632103"/>
            <a:ext cx="46858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/>
              <a:t>1.000.000.000 mm</a:t>
            </a:r>
            <a:r>
              <a:rPr lang="de-DE" sz="4400" baseline="30000" dirty="0"/>
              <a:t>3</a:t>
            </a:r>
            <a:endParaRPr lang="de-DE" sz="4400" dirty="0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34F85225-28AF-419C-8AE3-DE65C3AA84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95176">
            <a:off x="8449742" y="1669282"/>
            <a:ext cx="3259710" cy="2449079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2E20458F-05BA-4AAE-A082-B8CAC5C36B01}"/>
              </a:ext>
            </a:extLst>
          </p:cNvPr>
          <p:cNvSpPr txBox="1"/>
          <p:nvPr/>
        </p:nvSpPr>
        <p:spPr>
          <a:xfrm>
            <a:off x="783699" y="2386685"/>
            <a:ext cx="610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1 m</a:t>
            </a:r>
            <a:r>
              <a:rPr lang="de-DE" baseline="30000" dirty="0"/>
              <a:t>3</a:t>
            </a:r>
            <a:r>
              <a:rPr lang="de-DE" dirty="0"/>
              <a:t> = 1m * 1m * 1m= 10dm * 10dm * 10dm = 1.000 dm</a:t>
            </a:r>
            <a:r>
              <a:rPr lang="de-DE" baseline="30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3212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77900" y="495300"/>
            <a:ext cx="9449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Längen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142093" y="527566"/>
            <a:ext cx="100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Flächen</a:t>
            </a:r>
            <a:endParaRPr lang="de-DE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9271000" y="527566"/>
            <a:ext cx="1139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Volumen</a:t>
            </a:r>
            <a:endParaRPr lang="de-DE" b="1" dirty="0"/>
          </a:p>
        </p:txBody>
      </p:sp>
      <p:sp>
        <p:nvSpPr>
          <p:cNvPr id="7" name="Textfeld 6"/>
          <p:cNvSpPr txBox="1"/>
          <p:nvPr/>
        </p:nvSpPr>
        <p:spPr>
          <a:xfrm>
            <a:off x="1099981" y="1109385"/>
            <a:ext cx="65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 m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54108" y="1684318"/>
            <a:ext cx="971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10 </a:t>
            </a:r>
            <a:r>
              <a:rPr lang="de-DE" sz="2400" dirty="0" err="1"/>
              <a:t>dm</a:t>
            </a:r>
            <a:endParaRPr lang="de-DE" sz="2400" dirty="0"/>
          </a:p>
        </p:txBody>
      </p:sp>
      <p:sp>
        <p:nvSpPr>
          <p:cNvPr id="9" name="Textfeld 8"/>
          <p:cNvSpPr txBox="1"/>
          <p:nvPr/>
        </p:nvSpPr>
        <p:spPr>
          <a:xfrm>
            <a:off x="910572" y="2259251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100 cm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797239" y="2785617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1000 mm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589487" y="3628062"/>
            <a:ext cx="172688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u="sng" dirty="0"/>
              <a:t>Umrechnungszahl:</a:t>
            </a:r>
          </a:p>
          <a:p>
            <a:pPr algn="ctr"/>
            <a:r>
              <a:rPr lang="de-DE" dirty="0"/>
              <a:t>10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446032" y="1109385"/>
            <a:ext cx="758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 m</a:t>
            </a:r>
            <a:r>
              <a:rPr lang="de-DE" sz="2400" baseline="30000" dirty="0"/>
              <a:t>2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5150909" y="1692513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100 dm</a:t>
            </a:r>
            <a:r>
              <a:rPr lang="de-DE" sz="2400" baseline="30000" dirty="0"/>
              <a:t>2</a:t>
            </a:r>
            <a:endParaRPr lang="de-DE" sz="2400" dirty="0"/>
          </a:p>
        </p:txBody>
      </p:sp>
      <p:sp>
        <p:nvSpPr>
          <p:cNvPr id="14" name="Textfeld 13"/>
          <p:cNvSpPr txBox="1"/>
          <p:nvPr/>
        </p:nvSpPr>
        <p:spPr>
          <a:xfrm>
            <a:off x="4977156" y="2267681"/>
            <a:ext cx="1587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10.000 cm</a:t>
            </a:r>
            <a:r>
              <a:rPr lang="de-DE" sz="2400" baseline="30000" dirty="0"/>
              <a:t>2</a:t>
            </a:r>
            <a:endParaRPr lang="de-DE" sz="2400" dirty="0"/>
          </a:p>
        </p:txBody>
      </p:sp>
      <p:sp>
        <p:nvSpPr>
          <p:cNvPr id="15" name="Textfeld 14"/>
          <p:cNvSpPr txBox="1"/>
          <p:nvPr/>
        </p:nvSpPr>
        <p:spPr>
          <a:xfrm>
            <a:off x="4852859" y="2785617"/>
            <a:ext cx="20906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1.000.000 mm</a:t>
            </a:r>
            <a:r>
              <a:rPr lang="de-DE" sz="2400" baseline="30000" dirty="0"/>
              <a:t>2</a:t>
            </a:r>
            <a:endParaRPr lang="de-DE" sz="2400" dirty="0"/>
          </a:p>
        </p:txBody>
      </p:sp>
      <p:sp>
        <p:nvSpPr>
          <p:cNvPr id="16" name="Textfeld 15"/>
          <p:cNvSpPr txBox="1"/>
          <p:nvPr/>
        </p:nvSpPr>
        <p:spPr>
          <a:xfrm>
            <a:off x="4780551" y="3628062"/>
            <a:ext cx="172688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u="sng" dirty="0"/>
              <a:t>Umrechnungszahl:</a:t>
            </a:r>
          </a:p>
          <a:p>
            <a:pPr algn="ctr"/>
            <a:r>
              <a:rPr lang="de-DE" dirty="0"/>
              <a:t>100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9433737" y="1049317"/>
            <a:ext cx="758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 m</a:t>
            </a:r>
            <a:r>
              <a:rPr lang="de-DE" sz="2400" baseline="30000" dirty="0"/>
              <a:t>3</a:t>
            </a:r>
            <a:endParaRPr lang="de-DE" sz="2400" dirty="0"/>
          </a:p>
        </p:txBody>
      </p:sp>
      <p:sp>
        <p:nvSpPr>
          <p:cNvPr id="18" name="Textfeld 17"/>
          <p:cNvSpPr txBox="1"/>
          <p:nvPr/>
        </p:nvSpPr>
        <p:spPr>
          <a:xfrm>
            <a:off x="9190931" y="1666917"/>
            <a:ext cx="1463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1.000 dm</a:t>
            </a:r>
            <a:r>
              <a:rPr lang="de-DE" sz="2400" baseline="30000" dirty="0"/>
              <a:t>3</a:t>
            </a:r>
            <a:endParaRPr lang="de-DE" sz="2400" dirty="0"/>
          </a:p>
        </p:txBody>
      </p:sp>
      <p:sp>
        <p:nvSpPr>
          <p:cNvPr id="19" name="Textfeld 18"/>
          <p:cNvSpPr txBox="1"/>
          <p:nvPr/>
        </p:nvSpPr>
        <p:spPr>
          <a:xfrm>
            <a:off x="9004860" y="2217709"/>
            <a:ext cx="1975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1.000.000 cm</a:t>
            </a:r>
            <a:r>
              <a:rPr lang="de-DE" sz="2400" baseline="30000" dirty="0"/>
              <a:t>3</a:t>
            </a:r>
            <a:endParaRPr lang="de-DE" sz="2400" dirty="0"/>
          </a:p>
        </p:txBody>
      </p:sp>
      <p:sp>
        <p:nvSpPr>
          <p:cNvPr id="20" name="Textfeld 19"/>
          <p:cNvSpPr txBox="1"/>
          <p:nvPr/>
        </p:nvSpPr>
        <p:spPr>
          <a:xfrm>
            <a:off x="8675443" y="2818911"/>
            <a:ext cx="2634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1.000.000.000 mm</a:t>
            </a:r>
            <a:r>
              <a:rPr lang="de-DE" sz="2400" baseline="30000" dirty="0"/>
              <a:t>3</a:t>
            </a:r>
            <a:endParaRPr lang="de-DE" sz="2400" dirty="0"/>
          </a:p>
        </p:txBody>
      </p:sp>
      <p:sp>
        <p:nvSpPr>
          <p:cNvPr id="21" name="Textfeld 20"/>
          <p:cNvSpPr txBox="1"/>
          <p:nvPr/>
        </p:nvSpPr>
        <p:spPr>
          <a:xfrm>
            <a:off x="9053848" y="3628062"/>
            <a:ext cx="172688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u="sng" dirty="0"/>
              <a:t>Umrechnungszahl:</a:t>
            </a:r>
          </a:p>
          <a:p>
            <a:pPr algn="ctr"/>
            <a:r>
              <a:rPr lang="de-DE" dirty="0"/>
              <a:t>1000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03578" y="4905832"/>
            <a:ext cx="34236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FLÄCHE</a:t>
            </a:r>
            <a:r>
              <a:rPr lang="de-DE" sz="2400" dirty="0"/>
              <a:t> = LÄNGE * LÄNGE</a:t>
            </a:r>
          </a:p>
          <a:p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3598500" y="5291811"/>
            <a:ext cx="4233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 m</a:t>
            </a:r>
            <a:r>
              <a:rPr lang="de-DE" baseline="30000" dirty="0"/>
              <a:t>2</a:t>
            </a:r>
            <a:r>
              <a:rPr lang="de-DE" dirty="0"/>
              <a:t> = 1m * 1m = 10dm * 10dm = 100 dm</a:t>
            </a:r>
            <a:r>
              <a:rPr lang="de-DE" baseline="30000" dirty="0"/>
              <a:t>2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7166200" y="5831636"/>
            <a:ext cx="492051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VOLUMEN</a:t>
            </a:r>
            <a:r>
              <a:rPr lang="de-DE" sz="2400" dirty="0"/>
              <a:t> = LÄNGE * LÄNGE * LÄNGE</a:t>
            </a:r>
          </a:p>
          <a:p>
            <a:endParaRPr lang="de-DE" dirty="0"/>
          </a:p>
        </p:txBody>
      </p:sp>
      <p:sp>
        <p:nvSpPr>
          <p:cNvPr id="25" name="Textfeld 24"/>
          <p:cNvSpPr txBox="1"/>
          <p:nvPr/>
        </p:nvSpPr>
        <p:spPr>
          <a:xfrm>
            <a:off x="6554968" y="6275935"/>
            <a:ext cx="5548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 m</a:t>
            </a:r>
            <a:r>
              <a:rPr lang="de-DE" baseline="30000" dirty="0"/>
              <a:t>3</a:t>
            </a:r>
            <a:r>
              <a:rPr lang="de-DE" dirty="0"/>
              <a:t> = 1m * 1m * 1m= 10dm * 10dm * 10dm = 1.000 dm</a:t>
            </a:r>
            <a:r>
              <a:rPr lang="de-DE" baseline="30000" dirty="0"/>
              <a:t>3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3B75C9A-A6DF-C049-B469-AD728242ED39}"/>
              </a:ext>
            </a:extLst>
          </p:cNvPr>
          <p:cNvSpPr/>
          <p:nvPr/>
        </p:nvSpPr>
        <p:spPr>
          <a:xfrm>
            <a:off x="236024" y="339115"/>
            <a:ext cx="2617960" cy="3935278"/>
          </a:xfrm>
          <a:prstGeom prst="rect">
            <a:avLst/>
          </a:prstGeom>
          <a:solidFill>
            <a:schemeClr val="accent1">
              <a:alpha val="20867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53D7C421-0D64-EE43-A609-B1D36D7EFA91}"/>
              </a:ext>
            </a:extLst>
          </p:cNvPr>
          <p:cNvSpPr/>
          <p:nvPr/>
        </p:nvSpPr>
        <p:spPr>
          <a:xfrm>
            <a:off x="4318820" y="372444"/>
            <a:ext cx="2765697" cy="3935278"/>
          </a:xfrm>
          <a:prstGeom prst="rect">
            <a:avLst/>
          </a:prstGeom>
          <a:solidFill>
            <a:schemeClr val="accent2">
              <a:lumMod val="40000"/>
              <a:lumOff val="60000"/>
              <a:alpha val="20867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BDE91395-A039-D442-983E-1E7F95418164}"/>
              </a:ext>
            </a:extLst>
          </p:cNvPr>
          <p:cNvSpPr/>
          <p:nvPr/>
        </p:nvSpPr>
        <p:spPr>
          <a:xfrm>
            <a:off x="8469029" y="344174"/>
            <a:ext cx="2925732" cy="3935278"/>
          </a:xfrm>
          <a:prstGeom prst="rect">
            <a:avLst/>
          </a:prstGeom>
          <a:solidFill>
            <a:schemeClr val="accent6">
              <a:lumMod val="40000"/>
              <a:lumOff val="60000"/>
              <a:alpha val="20867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Pfeil nach unten 2">
            <a:extLst>
              <a:ext uri="{FF2B5EF4-FFF2-40B4-BE49-F238E27FC236}">
                <a16:creationId xmlns:a16="http://schemas.microsoft.com/office/drawing/2014/main" id="{A3EEEEDA-D40A-2B42-8CB3-62F4B470F304}"/>
              </a:ext>
            </a:extLst>
          </p:cNvPr>
          <p:cNvSpPr/>
          <p:nvPr/>
        </p:nvSpPr>
        <p:spPr>
          <a:xfrm>
            <a:off x="9749143" y="4399266"/>
            <a:ext cx="365503" cy="1294561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Pfeil nach unten 27">
            <a:extLst>
              <a:ext uri="{FF2B5EF4-FFF2-40B4-BE49-F238E27FC236}">
                <a16:creationId xmlns:a16="http://schemas.microsoft.com/office/drawing/2014/main" id="{8821FCB7-9006-F144-9052-6B52B7CC278F}"/>
              </a:ext>
            </a:extLst>
          </p:cNvPr>
          <p:cNvSpPr/>
          <p:nvPr/>
        </p:nvSpPr>
        <p:spPr>
          <a:xfrm>
            <a:off x="5583870" y="4421225"/>
            <a:ext cx="365503" cy="494593"/>
          </a:xfrm>
          <a:prstGeom prst="downArrow">
            <a:avLst>
              <a:gd name="adj1" fmla="val 39719"/>
              <a:gd name="adj2" fmla="val 5000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846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Macintosh PowerPoint</Application>
  <PresentationFormat>Breitbild</PresentationFormat>
  <Paragraphs>63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Größenumrechnung</vt:lpstr>
      <vt:lpstr>Längen eindimensionale Darstellung</vt:lpstr>
      <vt:lpstr>Flächen zweidimensionale Darstellung</vt:lpstr>
      <vt:lpstr>Volumen dreidimensionale Darstellung</vt:lpstr>
      <vt:lpstr>PowerPoint-Präsentation</vt:lpstr>
    </vt:vector>
  </TitlesOfParts>
  <Company>Carl-Bosch-Schule Heidelberg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Finkler</dc:creator>
  <cp:lastModifiedBy>Michael Finkler</cp:lastModifiedBy>
  <cp:revision>13</cp:revision>
  <dcterms:created xsi:type="dcterms:W3CDTF">2022-01-24T13:27:19Z</dcterms:created>
  <dcterms:modified xsi:type="dcterms:W3CDTF">2022-01-28T16:15:37Z</dcterms:modified>
</cp:coreProperties>
</file>